
<file path=[Content_Types].xml><?xml version="1.0" encoding="utf-8"?>
<Types xmlns="http://schemas.openxmlformats.org/package/2006/content-types">
  <Default Extension="jpeg" ContentType="image/jpeg"/>
  <Default Extension="JPG" ContentType="image/.jpg"/>
  <Default Extension="xlsx" ContentType="application/vnd.openxmlformats-officedocument.spreadsheetml.sheet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drawings/drawing1.xml" ContentType="application/vnd.openxmlformats-officedocument.drawingml.chartshap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Override1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3"/>
    <p:sldId id="976" r:id="rId4"/>
    <p:sldId id="977" r:id="rId5"/>
    <p:sldId id="978" r:id="rId6"/>
    <p:sldId id="980" r:id="rId7"/>
    <p:sldId id="982" r:id="rId8"/>
    <p:sldId id="983" r:id="rId9"/>
    <p:sldId id="979" r:id="rId10"/>
    <p:sldId id="981" r:id="rId11"/>
    <p:sldId id="984" r:id="rId12"/>
    <p:sldId id="985" r:id="rId13"/>
    <p:sldId id="975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78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5" Type="http://schemas.microsoft.com/office/2011/relationships/chartColorStyle" Target="colors1.xml"/><Relationship Id="rId4" Type="http://schemas.microsoft.com/office/2011/relationships/chartStyle" Target="style1.xml"/><Relationship Id="rId3" Type="http://schemas.openxmlformats.org/officeDocument/2006/relationships/chartUserShapes" Target="../drawings/drawing1.xml"/><Relationship Id="rId2" Type="http://schemas.openxmlformats.org/officeDocument/2006/relationships/themeOverride" Target="../theme/themeOverride1.xml"/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消费支出总额（亿元）</c:f>
              <c:strCache>
                <c:ptCount val="1"/>
                <c:pt idx="0">
                  <c:v>消费支出总额（亿元）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numRef>
              <c:f>'2.农民土地发展权消费损失'!$A$4:$A$50</c:f>
              <c:numCache>
                <c:formatCode>General</c:formatCode>
                <c:ptCount val="47"/>
                <c:pt idx="0">
                  <c:v>1978</c:v>
                </c:pt>
                <c:pt idx="1">
                  <c:v>1979</c:v>
                </c:pt>
                <c:pt idx="2">
                  <c:v>1980</c:v>
                </c:pt>
                <c:pt idx="3">
                  <c:v>1981</c:v>
                </c:pt>
                <c:pt idx="4">
                  <c:v>1982</c:v>
                </c:pt>
                <c:pt idx="5">
                  <c:v>1983</c:v>
                </c:pt>
                <c:pt idx="6">
                  <c:v>1984</c:v>
                </c:pt>
                <c:pt idx="7">
                  <c:v>1985</c:v>
                </c:pt>
                <c:pt idx="8">
                  <c:v>1986</c:v>
                </c:pt>
                <c:pt idx="9">
                  <c:v>1987</c:v>
                </c:pt>
                <c:pt idx="10">
                  <c:v>1988</c:v>
                </c:pt>
                <c:pt idx="11">
                  <c:v>1989</c:v>
                </c:pt>
                <c:pt idx="12">
                  <c:v>1990</c:v>
                </c:pt>
                <c:pt idx="13">
                  <c:v>1991</c:v>
                </c:pt>
                <c:pt idx="14">
                  <c:v>1992</c:v>
                </c:pt>
                <c:pt idx="15">
                  <c:v>1993</c:v>
                </c:pt>
                <c:pt idx="16">
                  <c:v>1994</c:v>
                </c:pt>
                <c:pt idx="17">
                  <c:v>1995</c:v>
                </c:pt>
                <c:pt idx="18">
                  <c:v>1996</c:v>
                </c:pt>
                <c:pt idx="19">
                  <c:v>1997</c:v>
                </c:pt>
                <c:pt idx="20">
                  <c:v>1998</c:v>
                </c:pt>
                <c:pt idx="21">
                  <c:v>1999</c:v>
                </c:pt>
                <c:pt idx="22">
                  <c:v>2000</c:v>
                </c:pt>
                <c:pt idx="23">
                  <c:v>2001</c:v>
                </c:pt>
                <c:pt idx="24">
                  <c:v>2002</c:v>
                </c:pt>
                <c:pt idx="25">
                  <c:v>2003</c:v>
                </c:pt>
                <c:pt idx="26">
                  <c:v>2004</c:v>
                </c:pt>
                <c:pt idx="27">
                  <c:v>2005</c:v>
                </c:pt>
                <c:pt idx="28">
                  <c:v>2006</c:v>
                </c:pt>
                <c:pt idx="29">
                  <c:v>2007</c:v>
                </c:pt>
                <c:pt idx="30">
                  <c:v>2008</c:v>
                </c:pt>
                <c:pt idx="31">
                  <c:v>2009</c:v>
                </c:pt>
                <c:pt idx="32">
                  <c:v>2010</c:v>
                </c:pt>
                <c:pt idx="33">
                  <c:v>2011</c:v>
                </c:pt>
                <c:pt idx="34">
                  <c:v>2012</c:v>
                </c:pt>
                <c:pt idx="35">
                  <c:v>2013</c:v>
                </c:pt>
                <c:pt idx="36">
                  <c:v>2014</c:v>
                </c:pt>
                <c:pt idx="37">
                  <c:v>2015</c:v>
                </c:pt>
                <c:pt idx="38">
                  <c:v>2016</c:v>
                </c:pt>
                <c:pt idx="39">
                  <c:v>2017</c:v>
                </c:pt>
                <c:pt idx="40">
                  <c:v>2018</c:v>
                </c:pt>
                <c:pt idx="41">
                  <c:v>2019</c:v>
                </c:pt>
                <c:pt idx="42">
                  <c:v>2020</c:v>
                </c:pt>
                <c:pt idx="43">
                  <c:v>2021</c:v>
                </c:pt>
                <c:pt idx="44">
                  <c:v>2022</c:v>
                </c:pt>
                <c:pt idx="45">
                  <c:v>2023</c:v>
                </c:pt>
                <c:pt idx="46">
                  <c:v>2024</c:v>
                </c:pt>
              </c:numCache>
            </c:numRef>
          </c:cat>
          <c:val>
            <c:numRef>
              <c:f>'2.农民土地发展权消费损失'!$K$4:$K$50</c:f>
              <c:numCache>
                <c:formatCode>0.00_);[Red]\(0.00\)</c:formatCode>
                <c:ptCount val="47"/>
                <c:pt idx="0">
                  <c:v>75.2469661505438</c:v>
                </c:pt>
                <c:pt idx="1">
                  <c:v>81.6686266180675</c:v>
                </c:pt>
                <c:pt idx="2">
                  <c:v>107.796666322386</c:v>
                </c:pt>
                <c:pt idx="3">
                  <c:v>117.379468098901</c:v>
                </c:pt>
                <c:pt idx="4">
                  <c:v>139.208981737224</c:v>
                </c:pt>
                <c:pt idx="5">
                  <c:v>157.801027198693</c:v>
                </c:pt>
                <c:pt idx="6">
                  <c:v>230.086602066368</c:v>
                </c:pt>
                <c:pt idx="7">
                  <c:v>421.646594086212</c:v>
                </c:pt>
                <c:pt idx="8">
                  <c:v>514.669447686903</c:v>
                </c:pt>
                <c:pt idx="9">
                  <c:v>659.723766921012</c:v>
                </c:pt>
                <c:pt idx="10">
                  <c:v>893.690457254937</c:v>
                </c:pt>
                <c:pt idx="11">
                  <c:v>998.615838653122</c:v>
                </c:pt>
                <c:pt idx="12">
                  <c:v>1081.68709987771</c:v>
                </c:pt>
                <c:pt idx="13">
                  <c:v>1203.70383581392</c:v>
                </c:pt>
                <c:pt idx="14">
                  <c:v>1622.78267925794</c:v>
                </c:pt>
                <c:pt idx="15">
                  <c:v>2307.61136054832</c:v>
                </c:pt>
                <c:pt idx="16">
                  <c:v>2802.34725212138</c:v>
                </c:pt>
                <c:pt idx="17">
                  <c:v>4185.62410396838</c:v>
                </c:pt>
                <c:pt idx="18">
                  <c:v>4930.69398807449</c:v>
                </c:pt>
                <c:pt idx="19">
                  <c:v>5620.83678396647</c:v>
                </c:pt>
                <c:pt idx="20">
                  <c:v>5759.808524017</c:v>
                </c:pt>
                <c:pt idx="21">
                  <c:v>5317.01943444437</c:v>
                </c:pt>
                <c:pt idx="22">
                  <c:v>5664.9919709078</c:v>
                </c:pt>
                <c:pt idx="23">
                  <c:v>6049.63384798744</c:v>
                </c:pt>
                <c:pt idx="24">
                  <c:v>6111.31820822408</c:v>
                </c:pt>
                <c:pt idx="25">
                  <c:v>6880.22552831507</c:v>
                </c:pt>
                <c:pt idx="26">
                  <c:v>7510.88801073148</c:v>
                </c:pt>
                <c:pt idx="27">
                  <c:v>8208.04076815872</c:v>
                </c:pt>
                <c:pt idx="28">
                  <c:v>9352.87267865201</c:v>
                </c:pt>
                <c:pt idx="29">
                  <c:v>10617.0731641834</c:v>
                </c:pt>
                <c:pt idx="30">
                  <c:v>11353.0048450842</c:v>
                </c:pt>
                <c:pt idx="31">
                  <c:v>11436.142986217</c:v>
                </c:pt>
                <c:pt idx="32">
                  <c:v>12452.9508946204</c:v>
                </c:pt>
                <c:pt idx="33">
                  <c:v>12882.0572034612</c:v>
                </c:pt>
                <c:pt idx="34">
                  <c:v>13425.2238768063</c:v>
                </c:pt>
                <c:pt idx="35">
                  <c:v>13528.3372979993</c:v>
                </c:pt>
                <c:pt idx="36">
                  <c:v>13649.6866601324</c:v>
                </c:pt>
                <c:pt idx="37">
                  <c:v>13617.8674654105</c:v>
                </c:pt>
                <c:pt idx="38">
                  <c:v>13638.5095107977</c:v>
                </c:pt>
                <c:pt idx="39">
                  <c:v>13746.5969664581</c:v>
                </c:pt>
                <c:pt idx="40">
                  <c:v>13207.2966390778</c:v>
                </c:pt>
                <c:pt idx="41">
                  <c:v>13279.0940560027</c:v>
                </c:pt>
                <c:pt idx="42">
                  <c:v>12689.1059079587</c:v>
                </c:pt>
                <c:pt idx="43">
                  <c:v>12361.1327554991</c:v>
                </c:pt>
                <c:pt idx="44">
                  <c:v>11408.715547686</c:v>
                </c:pt>
                <c:pt idx="45">
                  <c:v>10565.8763377161</c:v>
                </c:pt>
                <c:pt idx="46">
                  <c:v>9538.89379654719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50042176"/>
        <c:axId val="650038216"/>
      </c:barChart>
      <c:lineChart>
        <c:grouping val="standard"/>
        <c:varyColors val="0"/>
        <c:ser>
          <c:idx val="1"/>
          <c:order val="1"/>
          <c:tx>
            <c:strRef>
              <c:f>消费总额增长率</c:f>
              <c:strCache>
                <c:ptCount val="1"/>
                <c:pt idx="0">
                  <c:v>消费总额增长率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elete val="1"/>
          </c:dLbls>
          <c:val>
            <c:numRef>
              <c:f>'2.农民土地发展权消费损失'!$L$4:$L$50</c:f>
              <c:numCache>
                <c:formatCode>General</c:formatCode>
                <c:ptCount val="47"/>
                <c:pt idx="1" c:formatCode="0.00%">
                  <c:v>0.0853411213240957</c:v>
                </c:pt>
                <c:pt idx="2" c:formatCode="0.00%">
                  <c:v>0.319927501983221</c:v>
                </c:pt>
                <c:pt idx="3" c:formatCode="0.00%">
                  <c:v>0.0888970141975929</c:v>
                </c:pt>
                <c:pt idx="4" c:formatCode="0.00%">
                  <c:v>0.185973867422285</c:v>
                </c:pt>
                <c:pt idx="5" c:formatCode="0.00%">
                  <c:v>0.133554927487108</c:v>
                </c:pt>
                <c:pt idx="6" c:formatCode="0.00%">
                  <c:v>0.458080509049275</c:v>
                </c:pt>
                <c:pt idx="7" c:formatCode="0.00%">
                  <c:v>0.832556047590239</c:v>
                </c:pt>
                <c:pt idx="8" c:formatCode="0.00%">
                  <c:v>0.220618060018458</c:v>
                </c:pt>
                <c:pt idx="9" c:formatCode="0.00%">
                  <c:v>0.281839770917104</c:v>
                </c:pt>
                <c:pt idx="10" c:formatCode="0.00%">
                  <c:v>0.354643416025267</c:v>
                </c:pt>
                <c:pt idx="11" c:formatCode="0.00%">
                  <c:v>0.117406849929307</c:v>
                </c:pt>
                <c:pt idx="12" c:formatCode="0.00%">
                  <c:v>0.0831864046304656</c:v>
                </c:pt>
                <c:pt idx="13" c:formatCode="0.00%">
                  <c:v>0.112802247479887</c:v>
                </c:pt>
                <c:pt idx="14" c:formatCode="0.00%">
                  <c:v>0.34815777018825</c:v>
                </c:pt>
                <c:pt idx="15" c:formatCode="0.00%">
                  <c:v>0.422008867880902</c:v>
                </c:pt>
                <c:pt idx="16" c:formatCode="0.00%">
                  <c:v>0.21439307330135</c:v>
                </c:pt>
                <c:pt idx="17" c:formatCode="0.00%">
                  <c:v>0.493613648629682</c:v>
                </c:pt>
                <c:pt idx="18" c:formatCode="0.00%">
                  <c:v>0.178006879165217</c:v>
                </c:pt>
                <c:pt idx="19" c:formatCode="0.00%">
                  <c:v>0.139968693567513</c:v>
                </c:pt>
                <c:pt idx="20" c:formatCode="0.00%">
                  <c:v>0.0247243863132523</c:v>
                </c:pt>
                <c:pt idx="21" c:formatCode="0.00%">
                  <c:v>-0.0768756613568504</c:v>
                </c:pt>
                <c:pt idx="22" c:formatCode="0.00%">
                  <c:v>0.0654450375353563</c:v>
                </c:pt>
                <c:pt idx="23" c:formatCode="0.00%">
                  <c:v>0.0678980445259141</c:v>
                </c:pt>
                <c:pt idx="24" c:formatCode="0.00%">
                  <c:v>0.0101963791175815</c:v>
                </c:pt>
                <c:pt idx="25" c:formatCode="0.00%">
                  <c:v>0.125816934070994</c:v>
                </c:pt>
                <c:pt idx="26" c:formatCode="0.00%">
                  <c:v>0.0916630537503408</c:v>
                </c:pt>
                <c:pt idx="27" c:formatCode="0.00%">
                  <c:v>0.0928189524901921</c:v>
                </c:pt>
                <c:pt idx="28" c:formatCode="0.00%">
                  <c:v>0.139476879176139</c:v>
                </c:pt>
                <c:pt idx="29" c:formatCode="0.00%">
                  <c:v>0.135167079566572</c:v>
                </c:pt>
                <c:pt idx="30" c:formatCode="0.00%">
                  <c:v>0.0693158716644709</c:v>
                </c:pt>
                <c:pt idx="31" c:formatCode="0.00%">
                  <c:v>0.00732300763253802</c:v>
                </c:pt>
                <c:pt idx="32" c:formatCode="0.00%">
                  <c:v>0.0889117869222911</c:v>
                </c:pt>
                <c:pt idx="33" c:formatCode="0.00%">
                  <c:v>0.0344582029168838</c:v>
                </c:pt>
                <c:pt idx="34" c:formatCode="0.00%">
                  <c:v>0.0421645910095157</c:v>
                </c:pt>
                <c:pt idx="35" c:formatCode="0.00%">
                  <c:v>0.00768057368272954</c:v>
                </c:pt>
                <c:pt idx="36" c:formatCode="0.00%">
                  <c:v>0.00897001305186578</c:v>
                </c:pt>
                <c:pt idx="37" c:formatCode="0.00%">
                  <c:v>-0.00233113004819454</c:v>
                </c:pt>
                <c:pt idx="38" c:formatCode="0.00%">
                  <c:v>0.0015158060129194</c:v>
                </c:pt>
                <c:pt idx="39" c:formatCode="0.00%">
                  <c:v>0.00792516627823885</c:v>
                </c:pt>
                <c:pt idx="40" c:formatCode="0.00%">
                  <c:v>-0.0392315515393521</c:v>
                </c:pt>
                <c:pt idx="41" c:formatCode="0.00%">
                  <c:v>0.00543619325641726</c:v>
                </c:pt>
                <c:pt idx="42" c:formatCode="0.00%">
                  <c:v>-0.0444298493222356</c:v>
                </c:pt>
                <c:pt idx="43" c:formatCode="0.00%">
                  <c:v>-0.025846829149242</c:v>
                </c:pt>
                <c:pt idx="44" c:formatCode="0.00%">
                  <c:v>-0.0770493470664577</c:v>
                </c:pt>
                <c:pt idx="45" c:formatCode="0.00%">
                  <c:v>-0.0738767836262624</c:v>
                </c:pt>
                <c:pt idx="46" c:formatCode="0.00%">
                  <c:v>-0.0971980466497567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消费额占GDP比</c:f>
              <c:strCache>
                <c:ptCount val="1"/>
                <c:pt idx="0">
                  <c:v>消费额占GDP比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Lbls>
            <c:delete val="1"/>
          </c:dLbls>
          <c:val>
            <c:numRef>
              <c:f>'2.农民土地发展权消费损失'!$N$4:$N$50</c:f>
              <c:numCache>
                <c:formatCode>0.00%</c:formatCode>
                <c:ptCount val="47"/>
                <c:pt idx="0">
                  <c:v>0.0204547710198015</c:v>
                </c:pt>
                <c:pt idx="1">
                  <c:v>0.0199167483521686</c:v>
                </c:pt>
                <c:pt idx="2">
                  <c:v>0.023497398710085</c:v>
                </c:pt>
                <c:pt idx="3">
                  <c:v>0.0237812448030513</c:v>
                </c:pt>
                <c:pt idx="4">
                  <c:v>0.0259070573077053</c:v>
                </c:pt>
                <c:pt idx="5">
                  <c:v>0.0262088769450901</c:v>
                </c:pt>
                <c:pt idx="6">
                  <c:v>0.0316118159052509</c:v>
                </c:pt>
                <c:pt idx="7">
                  <c:v>0.0463403921447881</c:v>
                </c:pt>
                <c:pt idx="8">
                  <c:v>0.0496009567748215</c:v>
                </c:pt>
                <c:pt idx="9">
                  <c:v>0.0541885373581894</c:v>
                </c:pt>
                <c:pt idx="10">
                  <c:v>0.0588713378603289</c:v>
                </c:pt>
                <c:pt idx="11">
                  <c:v>0.0581276645490388</c:v>
                </c:pt>
                <c:pt idx="12">
                  <c:v>0.0573143025119463</c:v>
                </c:pt>
                <c:pt idx="13">
                  <c:v>0.0546998871111862</c:v>
                </c:pt>
                <c:pt idx="14">
                  <c:v>0.0596731941847777</c:v>
                </c:pt>
                <c:pt idx="15">
                  <c:v>0.0646875346351972</c:v>
                </c:pt>
                <c:pt idx="16">
                  <c:v>0.0576170085247263</c:v>
                </c:pt>
                <c:pt idx="17">
                  <c:v>0.0682365654976349</c:v>
                </c:pt>
                <c:pt idx="18">
                  <c:v>0.0686596130548322</c:v>
                </c:pt>
                <c:pt idx="19">
                  <c:v>0.0705116575797086</c:v>
                </c:pt>
                <c:pt idx="20">
                  <c:v>0.0676069572221185</c:v>
                </c:pt>
                <c:pt idx="21">
                  <c:v>0.0587098179245307</c:v>
                </c:pt>
                <c:pt idx="22">
                  <c:v>0.0564916864952049</c:v>
                </c:pt>
                <c:pt idx="23">
                  <c:v>0.0545685069963535</c:v>
                </c:pt>
                <c:pt idx="24">
                  <c:v>0.0502090761733661</c:v>
                </c:pt>
                <c:pt idx="25">
                  <c:v>0.0500664051484847</c:v>
                </c:pt>
                <c:pt idx="26">
                  <c:v>0.0464092852748049</c:v>
                </c:pt>
                <c:pt idx="27">
                  <c:v>0.0438185402976353</c:v>
                </c:pt>
                <c:pt idx="28">
                  <c:v>0.0426218401905409</c:v>
                </c:pt>
                <c:pt idx="29">
                  <c:v>0.039309055327321</c:v>
                </c:pt>
                <c:pt idx="30">
                  <c:v>0.0355620888969907</c:v>
                </c:pt>
                <c:pt idx="31">
                  <c:v>0.0328136648044476</c:v>
                </c:pt>
                <c:pt idx="32">
                  <c:v>0.0302168592798745</c:v>
                </c:pt>
                <c:pt idx="33">
                  <c:v>0.0264008933952587</c:v>
                </c:pt>
                <c:pt idx="34">
                  <c:v>0.0249270746719268</c:v>
                </c:pt>
                <c:pt idx="35">
                  <c:v>0.0228148008139448</c:v>
                </c:pt>
                <c:pt idx="36">
                  <c:v>0.0212095545256283</c:v>
                </c:pt>
                <c:pt idx="37">
                  <c:v>0.0197687527932607</c:v>
                </c:pt>
                <c:pt idx="38">
                  <c:v>0.0182725067605585</c:v>
                </c:pt>
                <c:pt idx="39">
                  <c:v>0.0165216392303002</c:v>
                </c:pt>
                <c:pt idx="40">
                  <c:v>0.0143669837648983</c:v>
                </c:pt>
                <c:pt idx="41">
                  <c:v>0.0134606076581513</c:v>
                </c:pt>
                <c:pt idx="42">
                  <c:v>0.0125192571462555</c:v>
                </c:pt>
                <c:pt idx="43">
                  <c:v>0.0107559474290325</c:v>
                </c:pt>
                <c:pt idx="44">
                  <c:v>0.00946998279081852</c:v>
                </c:pt>
                <c:pt idx="45">
                  <c:v>0.00838174390840237</c:v>
                </c:pt>
                <c:pt idx="46">
                  <c:v>0.00707064744068635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占居民总消费支出比</c:f>
              <c:strCache>
                <c:ptCount val="1"/>
                <c:pt idx="0">
                  <c:v>占居民总消费支出比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dLbls>
            <c:delete val="1"/>
          </c:dLbls>
          <c:val>
            <c:numRef>
              <c:f>'2.农民土地发展权消费损失'!$M$4:$M$50</c:f>
              <c:numCache>
                <c:formatCode>0.00%</c:formatCode>
                <c:ptCount val="47"/>
                <c:pt idx="0">
                  <c:v>0.0991255472056782</c:v>
                </c:pt>
                <c:pt idx="1">
                  <c:v>0.0788903758093403</c:v>
                </c:pt>
                <c:pt idx="2">
                  <c:v>0.0868109031120788</c:v>
                </c:pt>
                <c:pt idx="3">
                  <c:v>0.0699635816383572</c:v>
                </c:pt>
                <c:pt idx="4">
                  <c:v>0.069656472189453</c:v>
                </c:pt>
                <c:pt idx="5">
                  <c:v>0.0675321165757198</c:v>
                </c:pt>
                <c:pt idx="6">
                  <c:v>0.0802634364024595</c:v>
                </c:pt>
                <c:pt idx="7">
                  <c:v>0.128519256642825</c:v>
                </c:pt>
                <c:pt idx="8">
                  <c:v>0.136994869025158</c:v>
                </c:pt>
                <c:pt idx="9">
                  <c:v>0.155039054691355</c:v>
                </c:pt>
                <c:pt idx="10">
                  <c:v>0.187960622902829</c:v>
                </c:pt>
                <c:pt idx="11">
                  <c:v>0.175364049123127</c:v>
                </c:pt>
                <c:pt idx="12">
                  <c:v>0.155227655041019</c:v>
                </c:pt>
                <c:pt idx="13">
                  <c:v>0.161565796929511</c:v>
                </c:pt>
                <c:pt idx="14">
                  <c:v>0.185638189356103</c:v>
                </c:pt>
                <c:pt idx="15">
                  <c:v>0.236061635695338</c:v>
                </c:pt>
                <c:pt idx="16">
                  <c:v>0.255247926294387</c:v>
                </c:pt>
                <c:pt idx="17">
                  <c:v>0.328431746129631</c:v>
                </c:pt>
                <c:pt idx="18">
                  <c:v>0.279256171498498</c:v>
                </c:pt>
                <c:pt idx="19">
                  <c:v>0.245974842820048</c:v>
                </c:pt>
                <c:pt idx="20">
                  <c:v>0.209618288202957</c:v>
                </c:pt>
                <c:pt idx="21">
                  <c:v>0.191700265297284</c:v>
                </c:pt>
                <c:pt idx="22">
                  <c:v>0.193881916905317</c:v>
                </c:pt>
                <c:pt idx="23">
                  <c:v>0.182899971665037</c:v>
                </c:pt>
                <c:pt idx="24">
                  <c:v>0.173614675414878</c:v>
                </c:pt>
                <c:pt idx="25">
                  <c:v>0.17565609551912</c:v>
                </c:pt>
                <c:pt idx="26">
                  <c:v>0.164802358953769</c:v>
                </c:pt>
                <c:pt idx="27">
                  <c:v>0.163323357535137</c:v>
                </c:pt>
                <c:pt idx="28">
                  <c:v>0.163712892280492</c:v>
                </c:pt>
                <c:pt idx="29">
                  <c:v>0.161266332287275</c:v>
                </c:pt>
                <c:pt idx="30">
                  <c:v>0.153299238628837</c:v>
                </c:pt>
                <c:pt idx="31">
                  <c:v>0.131299849991878</c:v>
                </c:pt>
                <c:pt idx="32">
                  <c:v>0.124232655512787</c:v>
                </c:pt>
                <c:pt idx="33">
                  <c:v>0.115233334644958</c:v>
                </c:pt>
                <c:pt idx="34">
                  <c:v>0.106760765386443</c:v>
                </c:pt>
                <c:pt idx="35">
                  <c:v>0.092797598092012</c:v>
                </c:pt>
                <c:pt idx="36">
                  <c:v>0.0836295963564662</c:v>
                </c:pt>
                <c:pt idx="37">
                  <c:v>0.075702266068107</c:v>
                </c:pt>
                <c:pt idx="38">
                  <c:v>0.0688081061792222</c:v>
                </c:pt>
                <c:pt idx="39">
                  <c:v>0.0636474591566171</c:v>
                </c:pt>
                <c:pt idx="40">
                  <c:v>0.0558222628364338</c:v>
                </c:pt>
                <c:pt idx="41">
                  <c:v>0.052138168744657</c:v>
                </c:pt>
                <c:pt idx="42">
                  <c:v>0.0458049470729019</c:v>
                </c:pt>
                <c:pt idx="43">
                  <c:v>0.0409530368564612</c:v>
                </c:pt>
                <c:pt idx="44">
                  <c:v>0.0376393141617253</c:v>
                </c:pt>
                <c:pt idx="45">
                  <c:v>0.0302741362232999</c:v>
                </c:pt>
                <c:pt idx="46">
                  <c:v>0.0260186464976897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收入占农民总收入比</c:f>
              <c:strCache>
                <c:ptCount val="1"/>
                <c:pt idx="0">
                  <c:v>收入占农民总收入比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dLbls>
            <c:delete val="1"/>
          </c:dLbls>
          <c:val>
            <c:numRef>
              <c:f>'2.农民土地发展权消费损失'!$I$4:$I$50</c:f>
              <c:numCache>
                <c:formatCode>0.00%</c:formatCode>
                <c:ptCount val="47"/>
                <c:pt idx="0">
                  <c:v>0.0835617199362986</c:v>
                </c:pt>
                <c:pt idx="1">
                  <c:v>0.0828650788583104</c:v>
                </c:pt>
                <c:pt idx="2">
                  <c:v>0.0791297241114538</c:v>
                </c:pt>
                <c:pt idx="3">
                  <c:v>0.0741115534318261</c:v>
                </c:pt>
                <c:pt idx="4">
                  <c:v>0.0713788633099888</c:v>
                </c:pt>
                <c:pt idx="5">
                  <c:v>0.0709789655020669</c:v>
                </c:pt>
                <c:pt idx="6">
                  <c:v>0.0840741809100418</c:v>
                </c:pt>
                <c:pt idx="7">
                  <c:v>0.146924580043428</c:v>
                </c:pt>
                <c:pt idx="8">
                  <c:v>0.171925566343042</c:v>
                </c:pt>
                <c:pt idx="9">
                  <c:v>0.196881608214238</c:v>
                </c:pt>
                <c:pt idx="10">
                  <c:v>0.21787422030899</c:v>
                </c:pt>
                <c:pt idx="11">
                  <c:v>0.214685520125704</c:v>
                </c:pt>
                <c:pt idx="12">
                  <c:v>0.199927826061871</c:v>
                </c:pt>
                <c:pt idx="13">
                  <c:v>0.22134116157318</c:v>
                </c:pt>
                <c:pt idx="14">
                  <c:v>0.264796694546035</c:v>
                </c:pt>
                <c:pt idx="15">
                  <c:v>0.328530098318834</c:v>
                </c:pt>
                <c:pt idx="16">
                  <c:v>0.289391659573786</c:v>
                </c:pt>
                <c:pt idx="17">
                  <c:v>0.325330650208648</c:v>
                </c:pt>
                <c:pt idx="18">
                  <c:v>0.31777717640198</c:v>
                </c:pt>
                <c:pt idx="19">
                  <c:v>0.324394866024867</c:v>
                </c:pt>
                <c:pt idx="20">
                  <c:v>0.338451479969349</c:v>
                </c:pt>
                <c:pt idx="21">
                  <c:v>0.351578706009432</c:v>
                </c:pt>
                <c:pt idx="22">
                  <c:v>0.372083716770453</c:v>
                </c:pt>
                <c:pt idx="23">
                  <c:v>0.391565176262264</c:v>
                </c:pt>
                <c:pt idx="24">
                  <c:v>0.41716907750251</c:v>
                </c:pt>
                <c:pt idx="25">
                  <c:v>0.41372907750251</c:v>
                </c:pt>
                <c:pt idx="26">
                  <c:v>0.41028907750251</c:v>
                </c:pt>
                <c:pt idx="27">
                  <c:v>0.40684907750251</c:v>
                </c:pt>
                <c:pt idx="28">
                  <c:v>0.40340907750251</c:v>
                </c:pt>
                <c:pt idx="29">
                  <c:v>0.39996907750251</c:v>
                </c:pt>
                <c:pt idx="30">
                  <c:v>0.38232207750251</c:v>
                </c:pt>
                <c:pt idx="31">
                  <c:v>0.36467507750251</c:v>
                </c:pt>
                <c:pt idx="32">
                  <c:v>0.34702807750251</c:v>
                </c:pt>
                <c:pt idx="33">
                  <c:v>0.32938107750251</c:v>
                </c:pt>
                <c:pt idx="34">
                  <c:v>0.31173407750251</c:v>
                </c:pt>
                <c:pt idx="35">
                  <c:v>0.29408707750251</c:v>
                </c:pt>
                <c:pt idx="36">
                  <c:v>0.27644007750251</c:v>
                </c:pt>
                <c:pt idx="37">
                  <c:v>0.25879307750251</c:v>
                </c:pt>
                <c:pt idx="38">
                  <c:v>0.24114607750251</c:v>
                </c:pt>
                <c:pt idx="39">
                  <c:v>0.22349907750251</c:v>
                </c:pt>
                <c:pt idx="40">
                  <c:v>0.20585207750251</c:v>
                </c:pt>
                <c:pt idx="41">
                  <c:v>0.18820507750251</c:v>
                </c:pt>
                <c:pt idx="42">
                  <c:v>0.17055807750251</c:v>
                </c:pt>
                <c:pt idx="43">
                  <c:v>0.15291107750251</c:v>
                </c:pt>
                <c:pt idx="44">
                  <c:v>0.13526407750251</c:v>
                </c:pt>
                <c:pt idx="45">
                  <c:v>0.11761707750251</c:v>
                </c:pt>
                <c:pt idx="46">
                  <c:v>0.0999700775025096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0"/>
        <c:smooth val="0"/>
        <c:axId val="701989976"/>
        <c:axId val="701985296"/>
      </c:lineChart>
      <c:catAx>
        <c:axId val="650042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650038216"/>
        <c:crosses val="autoZero"/>
        <c:auto val="1"/>
        <c:lblAlgn val="ctr"/>
        <c:lblOffset val="100"/>
        <c:noMultiLvlLbl val="0"/>
      </c:catAx>
      <c:valAx>
        <c:axId val="650038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_);[Red]\(#,##0\)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650042176"/>
        <c:crosses val="autoZero"/>
        <c:crossBetween val="between"/>
      </c:valAx>
      <c:catAx>
        <c:axId val="701989976"/>
        <c:scaling>
          <c:orientation val="minMax"/>
        </c:scaling>
        <c:delete val="1"/>
        <c:axPos val="b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701985296"/>
        <c:crosses val="autoZero"/>
        <c:auto val="1"/>
        <c:lblAlgn val="ctr"/>
        <c:lblOffset val="100"/>
        <c:noMultiLvlLbl val="0"/>
      </c:catAx>
      <c:valAx>
        <c:axId val="701985296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701989976"/>
        <c:crosses val="max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1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8ddeab77-aac9-49d3-83e9-f859edfc1751}"/>
      </c:ext>
    </c:extLst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  <c:userShapes r:id="rId3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0.00855</cdr:x>
      <cdr:y>0.78611</cdr:y>
    </cdr:from>
    <cdr:to>
      <cdr:x>0.09972</cdr:x>
      <cdr:y>1</cdr:y>
    </cdr:to>
    <cdr:sp>
      <cdr:nvSpPr>
        <cdr:cNvPr id="2" name="矩形 1"/>
        <cdr:cNvSpPr/>
      </cdr:nvSpPr>
      <cdr:spPr xmlns:a="http://schemas.openxmlformats.org/drawingml/2006/main">
        <a:xfrm xmlns:a="http://schemas.openxmlformats.org/drawingml/2006/main">
          <a:off x="45720" y="2156460"/>
          <a:ext cx="487680" cy="586740"/>
        </a:xfrm>
        <a:prstGeom xmlns:a="http://schemas.openxmlformats.org/drawingml/2006/main" prst="rect">
          <a:avLst/>
        </a:prstGeom>
      </cdr:spPr>
      <cdr:txBody xmlns:a="http://schemas.openxmlformats.org/drawingml/2006/main">
        <a:bodyPr vertOverflow="clip" vert="horz" wrap="none" lIns="45720" tIns="45720" rIns="45720" bIns="45720" rtlCol="0" anchor="t" anchorCtr="0">
          <a:normAutofit/>
        </a:bodyPr>
        <a:lstStyle/>
        <a:p>
          <a:r>
            <a:rPr lang="zh-CN" altLang="en-US" sz="900" b="1" kern="1200"/>
            <a:t>亿元</a:t>
          </a:r>
          <a:endParaRPr lang="zh-CN" altLang="en-US" sz="900" b="1" kern="1200"/>
        </a:p>
      </cdr:txBody>
    </cdr:sp>
  </cdr:relSizeAnchor>
  <cdr:relSizeAnchor xmlns:cdr="http://schemas.openxmlformats.org/drawingml/2006/chartDrawing">
    <cdr:from>
      <cdr:x>0.90028</cdr:x>
      <cdr:y>0.79722</cdr:y>
    </cdr:from>
    <cdr:to>
      <cdr:x>1</cdr:x>
      <cdr:y>1</cdr:y>
    </cdr:to>
    <cdr:sp>
      <cdr:nvSpPr>
        <cdr:cNvPr id="3" name="矩形 2"/>
        <cdr:cNvSpPr/>
      </cdr:nvSpPr>
      <cdr:spPr xmlns:a="http://schemas.openxmlformats.org/drawingml/2006/main">
        <a:xfrm xmlns:a="http://schemas.openxmlformats.org/drawingml/2006/main">
          <a:off x="4815840" y="2186940"/>
          <a:ext cx="533400" cy="556260"/>
        </a:xfrm>
        <a:prstGeom xmlns:a="http://schemas.openxmlformats.org/drawingml/2006/main" prst="rect">
          <a:avLst/>
        </a:prstGeom>
      </cdr:spPr>
      <cdr:txBody xmlns:a="http://schemas.openxmlformats.org/drawingml/2006/main">
        <a:bodyPr vertOverflow="clip" vert="horz" wrap="none" lIns="45720" tIns="45720" rIns="45720" bIns="45720" rtlCol="0" anchor="t" anchorCtr="0">
          <a:normAutofit/>
        </a:bodyPr>
        <a:lstStyle/>
        <a:p>
          <a:r>
            <a:rPr lang="zh-CN" altLang="en-US" sz="900" b="1" kern="1200"/>
            <a:t>（</a:t>
          </a:r>
          <a:r>
            <a:rPr lang="en-US" altLang="zh-CN" sz="900" b="1" kern="1200"/>
            <a:t>%</a:t>
          </a:r>
          <a:r>
            <a:rPr lang="zh-CN" altLang="en-US" sz="900" b="1" kern="1200"/>
            <a:t>）</a:t>
          </a:r>
          <a:endParaRPr lang="zh-CN" altLang="en-US" sz="900" b="1" kern="1200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0965" indent="0">
              <a:buNone/>
              <a:defRPr sz="1000"/>
            </a:lvl4pPr>
            <a:lvl5pPr marL="1828165" indent="0">
              <a:buNone/>
              <a:defRPr sz="1000"/>
            </a:lvl5pPr>
            <a:lvl6pPr marL="2285365" indent="0">
              <a:buNone/>
              <a:defRPr sz="1000"/>
            </a:lvl6pPr>
            <a:lvl7pPr marL="2742565" indent="0">
              <a:buNone/>
              <a:defRPr sz="1000"/>
            </a:lvl7pPr>
            <a:lvl8pPr marL="3199130" indent="0">
              <a:buNone/>
              <a:defRPr sz="1000"/>
            </a:lvl8pPr>
            <a:lvl9pPr marL="365633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anose="020B0604020202020204"/>
              </a:rPr>
              <a:t>“</a:t>
            </a:r>
            <a:endParaRPr lang="en-US" sz="8000" baseline="0" dirty="0">
              <a:ln w="3175" cmpd="sng"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latin typeface="Arial" panose="020B0604020202020204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anose="020B0604020202020204"/>
              </a:rPr>
              <a:t>“</a:t>
            </a:r>
            <a:endParaRPr lang="en-US" sz="8000" baseline="0" dirty="0">
              <a:ln w="3175" cmpd="sng"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latin typeface="Arial" panose="020B0604020202020204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anose="020B0604020202020204"/>
              </a:rPr>
              <a:t>”</a:t>
            </a:r>
            <a:endParaRPr lang="en-US" sz="8000" baseline="0" dirty="0">
              <a:ln w="3175" cmpd="sng"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7" Type="http://schemas.openxmlformats.org/officeDocument/2006/relationships/theme" Target="../theme/theme1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chart" Target="../charts/char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390650" y="1782698"/>
            <a:ext cx="8810625" cy="1646302"/>
          </a:xfrm>
        </p:spPr>
        <p:txBody>
          <a:bodyPr/>
          <a:lstStyle/>
          <a:p>
            <a:pPr algn="ctr"/>
            <a:r>
              <a:rPr lang="zh-CN" altLang="en-US" sz="4400" b="1" dirty="0">
                <a:solidFill>
                  <a:srgbClr val="00B050"/>
                </a:solidFill>
              </a:rPr>
              <a:t>新型工业化：从外</a:t>
            </a:r>
            <a:br>
              <a:rPr lang="en-US" altLang="zh-CN" sz="4400" b="1" dirty="0">
                <a:solidFill>
                  <a:srgbClr val="00B050"/>
                </a:solidFill>
              </a:rPr>
            </a:br>
            <a:r>
              <a:rPr lang="zh-CN" altLang="en-US" sz="4400" b="1" dirty="0">
                <a:solidFill>
                  <a:srgbClr val="00B050"/>
                </a:solidFill>
              </a:rPr>
              <a:t>源式扩张向内源式发展转变</a:t>
            </a:r>
            <a:endParaRPr lang="zh-CN" altLang="en-US" sz="4400" b="1" dirty="0">
              <a:solidFill>
                <a:srgbClr val="00B050"/>
              </a:solidFill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12494" y="4403258"/>
            <a:ext cx="7766936" cy="1096899"/>
          </a:xfrm>
        </p:spPr>
        <p:txBody>
          <a:bodyPr>
            <a:normAutofit/>
          </a:bodyPr>
          <a:lstStyle/>
          <a:p>
            <a:pPr algn="ctr"/>
            <a:r>
              <a:rPr lang="zh-CN" altLang="en-US" sz="2400" dirty="0"/>
              <a:t>周天勇</a:t>
            </a:r>
            <a:endParaRPr lang="en-US" altLang="zh-CN" sz="2400" dirty="0"/>
          </a:p>
          <a:p>
            <a:pPr algn="ctr"/>
            <a:r>
              <a:rPr lang="en-US" altLang="zh-CN" sz="2400" dirty="0"/>
              <a:t>2025</a:t>
            </a:r>
            <a:r>
              <a:rPr lang="zh-CN" altLang="en-US" sz="2400" dirty="0"/>
              <a:t>年</a:t>
            </a:r>
            <a:r>
              <a:rPr lang="en-US" altLang="zh-CN" sz="2400" dirty="0"/>
              <a:t>9</a:t>
            </a:r>
            <a:r>
              <a:rPr lang="zh-CN" altLang="en-US" sz="2400" dirty="0"/>
              <a:t>月</a:t>
            </a:r>
            <a:r>
              <a:rPr lang="en-US" altLang="zh-CN" sz="2400" dirty="0"/>
              <a:t>17</a:t>
            </a:r>
            <a:r>
              <a:rPr lang="zh-CN" altLang="en-US" sz="2400" dirty="0"/>
              <a:t>日 </a:t>
            </a:r>
            <a:endParaRPr lang="zh-CN" alt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457200"/>
          </a:xfrm>
        </p:spPr>
        <p:txBody>
          <a:bodyPr>
            <a:normAutofit fontScale="90000"/>
          </a:bodyPr>
          <a:lstStyle/>
          <a:p>
            <a:r>
              <a:rPr lang="zh-CN" altLang="en-US" b="1" dirty="0">
                <a:solidFill>
                  <a:srgbClr val="00B050"/>
                </a:solidFill>
              </a:rPr>
              <a:t>不同地区和国家工业化道路的区别</a:t>
            </a:r>
            <a:endParaRPr lang="zh-CN" altLang="en-US" b="1" dirty="0">
              <a:solidFill>
                <a:srgbClr val="00B050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77334" y="1466851"/>
            <a:ext cx="8596668" cy="4574512"/>
          </a:xfrm>
        </p:spPr>
        <p:txBody>
          <a:bodyPr>
            <a:normAutofit/>
          </a:bodyPr>
          <a:lstStyle/>
          <a:p>
            <a:r>
              <a:rPr lang="zh-CN" altLang="en-US" sz="2400" dirty="0"/>
              <a:t>一个国家和地区，在从农村农业经济向城镇工业经济转型发展的过程中，也就是其工业化的道路存在着区别；</a:t>
            </a:r>
            <a:endParaRPr lang="en-US" altLang="zh-CN" sz="2400" dirty="0"/>
          </a:p>
          <a:p>
            <a:r>
              <a:rPr lang="zh-CN" altLang="en-US" sz="2400" dirty="0"/>
              <a:t>当然，不同的工业化道路可以从不同的视角去</a:t>
            </a:r>
            <a:r>
              <a:rPr lang="zh-CN" altLang="en-US" sz="2400" dirty="0"/>
              <a:t>分析，我今天所要讨论的是“以本地乡土为本的内源式工业化”与“依靠引进外部投资和大企业为主的外源式工业化”的区别；</a:t>
            </a:r>
            <a:endParaRPr lang="en-US" altLang="zh-CN" sz="2400" dirty="0"/>
          </a:p>
          <a:p>
            <a:r>
              <a:rPr lang="zh-CN" altLang="en-US" sz="2400" dirty="0"/>
              <a:t>可能需要从四个方面讨论：一是当地从农业到现代工厂过程，是本地经济主体还是外地经济主体</a:t>
            </a:r>
            <a:r>
              <a:rPr lang="zh-CN" altLang="en-US" sz="2400" dirty="0">
                <a:latin typeface="+mn-ea"/>
              </a:rPr>
              <a:t>的不同，二是农民在工业化过程中有无土地发展权的不同，三是整个农业向工业结构性转变时，其文化的不同。四是工业化进程，由市场配置资源推进，还是由政府的力量</a:t>
            </a:r>
            <a:r>
              <a:rPr lang="zh-CN" altLang="en-US" sz="2400" dirty="0">
                <a:latin typeface="+mn-ea"/>
              </a:rPr>
              <a:t>的推进。</a:t>
            </a:r>
            <a:endParaRPr lang="en-US" altLang="zh-CN" sz="2400" dirty="0">
              <a:latin typeface="+mn-ea"/>
            </a:endParaRPr>
          </a:p>
          <a:p>
            <a:endParaRPr lang="en-US" altLang="zh-CN" sz="2400" dirty="0">
              <a:latin typeface="+mn-ea"/>
            </a:endParaRPr>
          </a:p>
          <a:p>
            <a:endParaRPr lang="en-US" altLang="zh-CN" sz="2400" dirty="0"/>
          </a:p>
          <a:p>
            <a:endParaRPr lang="en-US" altLang="zh-CN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552450"/>
          </a:xfrm>
        </p:spPr>
        <p:txBody>
          <a:bodyPr>
            <a:normAutofit fontScale="90000"/>
          </a:bodyPr>
          <a:lstStyle/>
          <a:p>
            <a:r>
              <a:rPr lang="zh-CN" altLang="en-US" b="1" dirty="0">
                <a:solidFill>
                  <a:srgbClr val="00B050"/>
                </a:solidFill>
              </a:rPr>
              <a:t>中国</a:t>
            </a:r>
            <a:r>
              <a:rPr lang="en-US" altLang="zh-CN" b="1" dirty="0">
                <a:solidFill>
                  <a:srgbClr val="00B050"/>
                </a:solidFill>
              </a:rPr>
              <a:t>1978</a:t>
            </a:r>
            <a:r>
              <a:rPr lang="zh-CN" altLang="en-US" b="1" dirty="0">
                <a:solidFill>
                  <a:srgbClr val="00B050"/>
                </a:solidFill>
              </a:rPr>
              <a:t>年前走了一条外源式的工业化道路</a:t>
            </a:r>
            <a:endParaRPr lang="zh-CN" altLang="en-US" b="1" dirty="0">
              <a:solidFill>
                <a:srgbClr val="00B050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77334" y="1495425"/>
            <a:ext cx="8596668" cy="4545937"/>
          </a:xfrm>
        </p:spPr>
        <p:txBody>
          <a:bodyPr>
            <a:normAutofit fontScale="92500"/>
          </a:bodyPr>
          <a:lstStyle/>
          <a:p>
            <a:r>
              <a:rPr lang="zh-CN" altLang="en-US" sz="2400" dirty="0"/>
              <a:t>建国以后，中国学习苏联模式，建立了计划经济体制，工业生产禁止农村家庭</a:t>
            </a:r>
            <a:r>
              <a:rPr lang="zh-CN" altLang="en-US" sz="2400" dirty="0"/>
              <a:t>的农产品和手工作坊产品流入城市，农村无法进入工业化的进程；</a:t>
            </a:r>
            <a:endParaRPr lang="en-US" altLang="zh-CN" sz="2400" dirty="0"/>
          </a:p>
          <a:p>
            <a:r>
              <a:rPr lang="zh-CN" altLang="en-US" sz="2400" dirty="0"/>
              <a:t>国家</a:t>
            </a:r>
            <a:r>
              <a:rPr lang="zh-CN" altLang="en-US" sz="2400" dirty="0"/>
              <a:t>发展工业项目、建立国有大企业，进行投资、建设、投产和生产，包括一小部分城镇集体工业企业，计划供应原料、计划安排生产、计划进行销售；</a:t>
            </a:r>
            <a:endParaRPr lang="en-US" altLang="zh-CN" sz="2400" dirty="0"/>
          </a:p>
          <a:p>
            <a:r>
              <a:rPr lang="zh-CN" altLang="en-US" sz="2400" dirty="0"/>
              <a:t>农村和农民主要提供农产品，而且统购统销，价格由政府确定；</a:t>
            </a:r>
            <a:endParaRPr lang="en-US" altLang="zh-CN" sz="2400" dirty="0"/>
          </a:p>
          <a:p>
            <a:r>
              <a:rPr lang="zh-CN" altLang="en-US" sz="2400" dirty="0"/>
              <a:t>农村给工业建设和城市发展通过工农产品价格剪刀差，还有无偿的土地，给工业和城市的发展提供资金积累；</a:t>
            </a:r>
            <a:endParaRPr lang="en-US" altLang="zh-CN" sz="2400" dirty="0"/>
          </a:p>
          <a:p>
            <a:r>
              <a:rPr lang="zh-CN" altLang="en-US" sz="2400" dirty="0"/>
              <a:t>整个地区的工业化过程，发展源是外来的，农村与城市、农业与工业、农民与市民处于分离状态。</a:t>
            </a:r>
            <a:endParaRPr lang="zh-CN" alt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514350"/>
          </a:xfrm>
        </p:spPr>
        <p:txBody>
          <a:bodyPr>
            <a:normAutofit fontScale="90000"/>
          </a:bodyPr>
          <a:lstStyle/>
          <a:p>
            <a:r>
              <a:rPr lang="zh-CN" altLang="en-US" b="1" dirty="0">
                <a:solidFill>
                  <a:srgbClr val="00B050"/>
                </a:solidFill>
              </a:rPr>
              <a:t>什么是内源式工业化道路</a:t>
            </a:r>
            <a:endParaRPr lang="zh-CN" altLang="en-US" b="1" dirty="0">
              <a:solidFill>
                <a:srgbClr val="00B050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77334" y="1428751"/>
            <a:ext cx="8596668" cy="4612612"/>
          </a:xfrm>
        </p:spPr>
        <p:txBody>
          <a:bodyPr>
            <a:normAutofit/>
          </a:bodyPr>
          <a:lstStyle/>
          <a:p>
            <a:r>
              <a:rPr lang="zh-CN" altLang="en-US" sz="2400" dirty="0"/>
              <a:t>首先，在一个区域整个工业化过程中，本地农民、中小企业和商户为竞争主体，而不主要是外来的竞争</a:t>
            </a:r>
            <a:r>
              <a:rPr lang="zh-CN" altLang="en-US" sz="2400" dirty="0">
                <a:sym typeface="+mn-ea"/>
              </a:rPr>
              <a:t>经济</a:t>
            </a:r>
            <a:r>
              <a:rPr lang="zh-CN" altLang="en-US" sz="2400" dirty="0"/>
              <a:t>主体，更不是外来的非竞争性经济主体；</a:t>
            </a:r>
            <a:endParaRPr lang="en-US" altLang="zh-CN" sz="2400" dirty="0"/>
          </a:p>
          <a:p>
            <a:r>
              <a:rPr lang="zh-CN" altLang="en-US" sz="2400" dirty="0"/>
              <a:t>其次，本地农民、中小企业及商户，一是需要土地、建筑物和其他财产产权保护，二是要有本地土地的使用发展权；</a:t>
            </a:r>
            <a:endParaRPr lang="en-US" altLang="zh-CN" sz="2400" dirty="0"/>
          </a:p>
          <a:p>
            <a:r>
              <a:rPr lang="zh-CN" altLang="en-US" sz="2400" dirty="0"/>
              <a:t>再次，本地村庄的个体商户多以家庭为单位从事生产销售，企业规模扩大后则由家族成员联合经营，其生产组织与经营管理深深烙印着本土家族和村庄的文化习俗；</a:t>
            </a:r>
            <a:endParaRPr lang="en-US" altLang="zh-CN" sz="2400" dirty="0"/>
          </a:p>
          <a:p>
            <a:r>
              <a:rPr lang="zh-CN" altLang="en-US" sz="2400" dirty="0"/>
              <a:t>第四，市场经济给广大的农村农民、本地企业，生产和销售选择和发展的空间。</a:t>
            </a:r>
            <a:endParaRPr lang="en-US" altLang="zh-CN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581025"/>
          </a:xfrm>
        </p:spPr>
        <p:txBody>
          <a:bodyPr>
            <a:normAutofit fontScale="90000"/>
          </a:bodyPr>
          <a:lstStyle/>
          <a:p>
            <a:r>
              <a:rPr lang="zh-CN" altLang="en-US" b="1" dirty="0">
                <a:solidFill>
                  <a:srgbClr val="00B050"/>
                </a:solidFill>
              </a:rPr>
              <a:t>整个工业化内源发展的进程</a:t>
            </a:r>
            <a:endParaRPr lang="zh-CN" altLang="en-US" b="1" dirty="0">
              <a:solidFill>
                <a:srgbClr val="00B050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77334" y="1312864"/>
            <a:ext cx="8596668" cy="3880773"/>
          </a:xfrm>
        </p:spPr>
        <p:txBody>
          <a:bodyPr>
            <a:normAutofit lnSpcReduction="10000"/>
          </a:bodyPr>
          <a:lstStyle/>
          <a:p>
            <a:r>
              <a:rPr lang="zh-CN" altLang="en-US" sz="2400" dirty="0"/>
              <a:t>从产业形态上，农民在从事农业的同时兼顾创业与非农业就业；从生产方式上，在本土逐步从作坊过渡到工厂；</a:t>
            </a:r>
            <a:endParaRPr lang="en-US" altLang="zh-CN" sz="2400" dirty="0"/>
          </a:p>
          <a:p>
            <a:r>
              <a:rPr lang="zh-CN" altLang="en-US" sz="2400" dirty="0"/>
              <a:t>从产品与交易结合上，逐步从单纯工厂模式发展为“前店后厂”模式；</a:t>
            </a:r>
            <a:endParaRPr lang="en-US" altLang="zh-CN" sz="2400" dirty="0"/>
          </a:p>
          <a:p>
            <a:r>
              <a:rPr lang="zh-CN" altLang="en-US" sz="2400" dirty="0"/>
              <a:t>从销售渠道上，从走街串巷逐步拓展到外部市场；</a:t>
            </a:r>
            <a:endParaRPr lang="en-US" altLang="zh-CN" sz="2400" dirty="0"/>
          </a:p>
          <a:p>
            <a:r>
              <a:rPr lang="zh-CN" altLang="en-US" sz="2400" dirty="0"/>
              <a:t>从产业结构上，从农业为主转向工业主导，再到制造业繁荣后服务业兴起；</a:t>
            </a:r>
            <a:endParaRPr lang="en-US" altLang="zh-CN" sz="2400" dirty="0"/>
          </a:p>
          <a:p>
            <a:r>
              <a:rPr lang="zh-CN" altLang="en-US" sz="2400" dirty="0"/>
              <a:t>从地理形态上，实现“工业村子→工业集镇→工业小城镇→产业小城市→现代中等城市”的梯度演变。</a:t>
            </a:r>
            <a:endParaRPr lang="zh-CN" alt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476250"/>
          </a:xfrm>
        </p:spPr>
        <p:txBody>
          <a:bodyPr>
            <a:normAutofit fontScale="90000"/>
          </a:bodyPr>
          <a:lstStyle/>
          <a:p>
            <a:r>
              <a:rPr lang="zh-CN" altLang="en-US" b="1" dirty="0">
                <a:solidFill>
                  <a:srgbClr val="00B050"/>
                </a:solidFill>
              </a:rPr>
              <a:t>浙江是内源式工业化的典范</a:t>
            </a:r>
            <a:endParaRPr lang="zh-CN" altLang="en-US" b="1" dirty="0">
              <a:solidFill>
                <a:srgbClr val="00B050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77334" y="1457325"/>
            <a:ext cx="8596668" cy="4584037"/>
          </a:xfrm>
        </p:spPr>
        <p:txBody>
          <a:bodyPr>
            <a:normAutofit/>
          </a:bodyPr>
          <a:lstStyle/>
          <a:p>
            <a:pPr algn="just"/>
            <a:r>
              <a:rPr lang="en-US" altLang="zh-CN" sz="2400" dirty="0"/>
              <a:t>2024</a:t>
            </a:r>
            <a:r>
              <a:rPr lang="zh-CN" altLang="en-US" sz="2400" dirty="0"/>
              <a:t>年，</a:t>
            </a:r>
            <a:r>
              <a:rPr lang="zh-CN" altLang="en-US" sz="2400" dirty="0"/>
              <a:t>浙江人均</a:t>
            </a:r>
            <a:r>
              <a:rPr lang="en-US" altLang="zh-CN" sz="2400" dirty="0"/>
              <a:t>GDP</a:t>
            </a:r>
            <a:r>
              <a:rPr lang="zh-CN" altLang="en-US" sz="2400" dirty="0"/>
              <a:t>、农业就业占总就业比、农业增加值占地区总值比，分别为</a:t>
            </a:r>
            <a:r>
              <a:rPr lang="en-US" altLang="zh-CN" sz="2400" dirty="0"/>
              <a:t>18968</a:t>
            </a:r>
            <a:r>
              <a:rPr lang="zh-CN" altLang="en-US" sz="2400" dirty="0"/>
              <a:t>美元、</a:t>
            </a:r>
            <a:r>
              <a:rPr lang="en-US" altLang="zh-CN" sz="2400" dirty="0"/>
              <a:t>4.5%</a:t>
            </a:r>
            <a:r>
              <a:rPr lang="zh-CN" altLang="en-US" sz="2400" dirty="0"/>
              <a:t>和</a:t>
            </a:r>
            <a:r>
              <a:rPr lang="en-US" altLang="zh-CN" sz="2400" dirty="0"/>
              <a:t>2.6%</a:t>
            </a:r>
            <a:r>
              <a:rPr lang="zh-CN" altLang="en-US" sz="2400" dirty="0"/>
              <a:t>；人均</a:t>
            </a:r>
            <a:r>
              <a:rPr lang="en-US" altLang="zh-CN" sz="2400" dirty="0"/>
              <a:t>GDP</a:t>
            </a:r>
            <a:r>
              <a:rPr lang="zh-CN" altLang="en-US" sz="2400" dirty="0"/>
              <a:t>水平超过了世界银行高收入国家门槛值</a:t>
            </a:r>
            <a:r>
              <a:rPr lang="en-US" altLang="zh-CN" sz="2400" dirty="0"/>
              <a:t>14005</a:t>
            </a:r>
            <a:r>
              <a:rPr lang="zh-CN" altLang="en-US" sz="2400" dirty="0"/>
              <a:t>美元，农业就业占比低于样本中高收入国家的</a:t>
            </a:r>
            <a:r>
              <a:rPr lang="en-US" altLang="zh-CN" sz="2400" dirty="0"/>
              <a:t>8.37%</a:t>
            </a:r>
            <a:r>
              <a:rPr lang="zh-CN" altLang="en-US" sz="2400" dirty="0"/>
              <a:t>，农业增加值占总增加值比已达到发达国家水平；</a:t>
            </a:r>
            <a:endParaRPr lang="zh-CN" altLang="en-US" sz="2400" dirty="0"/>
          </a:p>
          <a:p>
            <a:pPr algn="just"/>
            <a:r>
              <a:rPr lang="zh-CN" altLang="en-US" sz="2400" dirty="0"/>
              <a:t>从居民收入和消费景气看，浙江的常住人口人均可支配收入</a:t>
            </a:r>
            <a:r>
              <a:rPr lang="en-US" altLang="zh-CN" sz="2400" dirty="0"/>
              <a:t>67013</a:t>
            </a:r>
            <a:r>
              <a:rPr lang="zh-CN" altLang="en-US" sz="2400" dirty="0"/>
              <a:t>元和人均消费支出</a:t>
            </a:r>
            <a:r>
              <a:rPr lang="en-US" altLang="zh-CN" sz="2400" dirty="0"/>
              <a:t>45107</a:t>
            </a:r>
            <a:r>
              <a:rPr lang="zh-CN" altLang="en-US" sz="2400" dirty="0"/>
              <a:t>元，分别高出全国水平</a:t>
            </a:r>
            <a:r>
              <a:rPr lang="en-US" altLang="zh-CN" sz="2400" dirty="0"/>
              <a:t>25699</a:t>
            </a:r>
            <a:r>
              <a:rPr lang="zh-CN" altLang="en-US" sz="2400" dirty="0"/>
              <a:t>元和</a:t>
            </a:r>
            <a:r>
              <a:rPr lang="en-US" altLang="zh-CN" sz="2400" dirty="0"/>
              <a:t>16880</a:t>
            </a:r>
            <a:r>
              <a:rPr lang="zh-CN" altLang="en-US" sz="2400" dirty="0"/>
              <a:t>元；城乡居民收入比为</a:t>
            </a:r>
            <a:r>
              <a:rPr lang="en-US" altLang="zh-CN" sz="2400" dirty="0"/>
              <a:t>1.67∶1</a:t>
            </a:r>
            <a:r>
              <a:rPr lang="zh-CN" altLang="en-US" sz="2400" dirty="0"/>
              <a:t>，也低于全国</a:t>
            </a:r>
            <a:r>
              <a:rPr lang="en-US" altLang="zh-CN" sz="2400" dirty="0"/>
              <a:t>2.34∶1</a:t>
            </a:r>
            <a:r>
              <a:rPr lang="zh-CN" altLang="en-US" sz="2400" dirty="0"/>
              <a:t>的差距。在国内大部分地区消费不足的情况下，</a:t>
            </a:r>
            <a:r>
              <a:rPr lang="en-US" altLang="zh-CN" sz="2400" dirty="0"/>
              <a:t>2025</a:t>
            </a:r>
            <a:r>
              <a:rPr lang="zh-CN" altLang="en-US" sz="2400" dirty="0"/>
              <a:t>年上半年，浙江全社会消费品零售总额同比增长</a:t>
            </a:r>
            <a:r>
              <a:rPr lang="en-US" altLang="zh-CN" sz="2400" dirty="0"/>
              <a:t>5.3%</a:t>
            </a:r>
            <a:r>
              <a:rPr lang="zh-CN" altLang="en-US" sz="2400" dirty="0"/>
              <a:t>，高于全国</a:t>
            </a:r>
            <a:r>
              <a:rPr lang="en-US" altLang="zh-CN" sz="2400" dirty="0"/>
              <a:t>5.0%</a:t>
            </a:r>
            <a:r>
              <a:rPr lang="zh-CN" altLang="en-US" sz="2400" dirty="0"/>
              <a:t>的水平。</a:t>
            </a:r>
            <a:endParaRPr lang="zh-CN" alt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504825"/>
          </a:xfrm>
        </p:spPr>
        <p:txBody>
          <a:bodyPr>
            <a:normAutofit fontScale="90000"/>
          </a:bodyPr>
          <a:lstStyle/>
          <a:p>
            <a:r>
              <a:rPr lang="zh-CN" altLang="en-US" b="1" dirty="0">
                <a:solidFill>
                  <a:srgbClr val="00B050"/>
                </a:solidFill>
              </a:rPr>
              <a:t>内外源式工业化的特点</a:t>
            </a:r>
            <a:endParaRPr lang="zh-CN" altLang="en-US" b="1" dirty="0">
              <a:solidFill>
                <a:srgbClr val="00B050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77545" y="1409700"/>
            <a:ext cx="8823325" cy="4631690"/>
          </a:xfrm>
        </p:spPr>
        <p:txBody>
          <a:bodyPr>
            <a:normAutofit lnSpcReduction="10000"/>
          </a:bodyPr>
          <a:lstStyle/>
          <a:p>
            <a:r>
              <a:rPr lang="zh-CN" altLang="en-US" sz="2400" dirty="0"/>
              <a:t>内源形成特大企业</a:t>
            </a:r>
            <a:r>
              <a:rPr lang="en-US" altLang="zh-CN" sz="2400" dirty="0"/>
              <a:t>—</a:t>
            </a:r>
            <a:r>
              <a:rPr lang="zh-CN" altLang="en-US" sz="2400" dirty="0"/>
              <a:t>大企业</a:t>
            </a:r>
            <a:r>
              <a:rPr lang="en-US" altLang="zh-CN" sz="2400" dirty="0"/>
              <a:t>—</a:t>
            </a:r>
            <a:r>
              <a:rPr lang="zh-CN" altLang="en-US" sz="2400" dirty="0"/>
              <a:t>中等企业</a:t>
            </a:r>
            <a:r>
              <a:rPr lang="en-US" altLang="zh-CN" sz="2400" dirty="0"/>
              <a:t>—</a:t>
            </a:r>
            <a:r>
              <a:rPr lang="zh-CN" altLang="en-US" sz="2400" dirty="0"/>
              <a:t>小企业</a:t>
            </a:r>
            <a:r>
              <a:rPr lang="en-US" altLang="zh-CN" sz="2400" dirty="0"/>
              <a:t>—</a:t>
            </a:r>
            <a:r>
              <a:rPr lang="zh-CN" altLang="en-US" sz="2400" dirty="0"/>
              <a:t>个体商户产业分工协作链和产业集群；外源形成孤单的国有或其他外部企业；</a:t>
            </a:r>
            <a:endParaRPr lang="en-US" altLang="zh-CN" sz="2400" dirty="0"/>
          </a:p>
          <a:p>
            <a:r>
              <a:rPr lang="zh-CN" altLang="en-US" sz="2400" dirty="0"/>
              <a:t>内源企业是竞争性的民营企业，制造业大部分是制成品，特别是以消费品为主；而外源</a:t>
            </a:r>
            <a:r>
              <a:rPr lang="zh-CN" altLang="en-US" sz="2400" dirty="0"/>
              <a:t>企业大部分是非竞争性的国有企业，大部分产品是上游能源和原料，大多在矿产和重工业领域；</a:t>
            </a:r>
            <a:endParaRPr lang="en-US" altLang="zh-CN" sz="2400" dirty="0"/>
          </a:p>
          <a:p>
            <a:r>
              <a:rPr lang="zh-CN" altLang="en-US" sz="2400" dirty="0"/>
              <a:t>对外经济贸易上，进口的大部分</a:t>
            </a:r>
            <a:r>
              <a:rPr lang="zh-CN" altLang="en-US" sz="2400" dirty="0">
                <a:sym typeface="+mn-ea"/>
              </a:rPr>
              <a:t>企业</a:t>
            </a:r>
            <a:r>
              <a:rPr lang="zh-CN" altLang="en-US" sz="2400" dirty="0"/>
              <a:t>为外源的国有企业，出口的大部分</a:t>
            </a:r>
            <a:r>
              <a:rPr lang="zh-CN" altLang="en-US" sz="2400" dirty="0">
                <a:sym typeface="+mn-ea"/>
              </a:rPr>
              <a:t>企业</a:t>
            </a:r>
            <a:r>
              <a:rPr lang="zh-CN" altLang="en-US" sz="2400" dirty="0"/>
              <a:t>为内源的民营企业；</a:t>
            </a:r>
            <a:endParaRPr lang="en-US" altLang="zh-CN" sz="2400" dirty="0"/>
          </a:p>
          <a:p>
            <a:r>
              <a:rPr lang="zh-CN" altLang="en-US" sz="2400" dirty="0"/>
              <a:t>而在以</a:t>
            </a:r>
            <a:r>
              <a:rPr lang="zh-CN" altLang="en-US" sz="2400" dirty="0">
                <a:sym typeface="+mn-ea"/>
              </a:rPr>
              <a:t>外源式工业化为主、甚至纯外源式工业化的省区</a:t>
            </a:r>
            <a:r>
              <a:rPr lang="zh-CN" altLang="en-US" sz="2400" dirty="0"/>
              <a:t>，其产业协作成本高，除了增加</a:t>
            </a:r>
            <a:r>
              <a:rPr lang="en-US" altLang="zh-CN" sz="2400" dirty="0"/>
              <a:t>GDP</a:t>
            </a:r>
            <a:r>
              <a:rPr lang="zh-CN" altLang="en-US" sz="2400" dirty="0"/>
              <a:t>和交纳税收，不同</a:t>
            </a:r>
            <a:r>
              <a:rPr lang="zh-CN" altLang="en-US" sz="2400" dirty="0">
                <a:sym typeface="+mn-ea"/>
              </a:rPr>
              <a:t>程度</a:t>
            </a:r>
            <a:r>
              <a:rPr lang="zh-CN" altLang="en-US" sz="2400" dirty="0"/>
              <a:t>地与当地企业、劳动者就业、居民收入没有关系。</a:t>
            </a:r>
            <a:endParaRPr lang="en-US" altLang="zh-CN" sz="2400" dirty="0"/>
          </a:p>
          <a:p>
            <a:endParaRPr lang="en-US" altLang="zh-CN" sz="2400" dirty="0"/>
          </a:p>
          <a:p>
            <a:endParaRPr lang="zh-CN" alt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42950"/>
          </a:xfrm>
        </p:spPr>
        <p:txBody>
          <a:bodyPr>
            <a:normAutofit/>
          </a:bodyPr>
          <a:lstStyle/>
          <a:p>
            <a:r>
              <a:rPr lang="zh-CN" altLang="en-US" sz="3200" b="1" dirty="0">
                <a:solidFill>
                  <a:srgbClr val="00B050"/>
                </a:solidFill>
              </a:rPr>
              <a:t>市场化推动了二十五年的内源工业化进程</a:t>
            </a:r>
            <a:endParaRPr lang="zh-CN" altLang="en-US" sz="3200" b="1" dirty="0">
              <a:solidFill>
                <a:srgbClr val="00B050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77334" y="1352551"/>
            <a:ext cx="8596668" cy="4688812"/>
          </a:xfrm>
        </p:spPr>
        <p:txBody>
          <a:bodyPr>
            <a:normAutofit fontScale="92500" lnSpcReduction="10000"/>
          </a:bodyPr>
          <a:lstStyle/>
          <a:p>
            <a:r>
              <a:rPr lang="zh-CN" altLang="en-US" sz="2400" dirty="0"/>
              <a:t>改革开放初期，全国各地呈现“</a:t>
            </a:r>
            <a:r>
              <a:rPr lang="zh-CN" altLang="en-US" sz="2400" dirty="0">
                <a:sym typeface="+mn-ea"/>
              </a:rPr>
              <a:t>村村</a:t>
            </a:r>
            <a:r>
              <a:rPr lang="zh-CN" altLang="en-US" sz="2400" dirty="0"/>
              <a:t>点火、</a:t>
            </a:r>
            <a:r>
              <a:rPr lang="zh-CN" altLang="en-US" sz="2400" dirty="0"/>
              <a:t>户户冒烟”的景象，形成“一村一品”、“一镇一业”的格局。农民以宅基地及其他土地为基础，创办了大量中小微个体乡村城郊企业；</a:t>
            </a:r>
            <a:endParaRPr lang="en-US" altLang="zh-CN" sz="2400" dirty="0"/>
          </a:p>
          <a:p>
            <a:r>
              <a:rPr lang="zh-CN" altLang="en-US" sz="2400" dirty="0"/>
              <a:t>从全国范围看，据原农业部乡镇企业局统计数据，</a:t>
            </a:r>
            <a:r>
              <a:rPr lang="en-US" altLang="zh-CN" sz="2400" dirty="0"/>
              <a:t>1978-2002</a:t>
            </a:r>
            <a:r>
              <a:rPr lang="zh-CN" altLang="en-US" sz="2400" dirty="0"/>
              <a:t>年，乡镇企业数量、就业劳动力、创造增加值、工资总额、农民兼业就业收入消费额，从</a:t>
            </a:r>
            <a:r>
              <a:rPr lang="en-US" altLang="zh-CN" sz="2400" dirty="0"/>
              <a:t>52</a:t>
            </a:r>
            <a:r>
              <a:rPr lang="zh-CN" altLang="en-US" sz="2400" dirty="0"/>
              <a:t>万家、</a:t>
            </a:r>
            <a:r>
              <a:rPr lang="en-US" altLang="zh-CN" sz="2400" dirty="0"/>
              <a:t>2827</a:t>
            </a:r>
            <a:r>
              <a:rPr lang="zh-CN" altLang="en-US" sz="2400" dirty="0"/>
              <a:t>万人、</a:t>
            </a:r>
            <a:r>
              <a:rPr lang="en-US" altLang="zh-CN" sz="2400" dirty="0"/>
              <a:t>208</a:t>
            </a:r>
            <a:r>
              <a:rPr lang="zh-CN" altLang="en-US" sz="2400" dirty="0"/>
              <a:t>亿元、</a:t>
            </a:r>
            <a:r>
              <a:rPr lang="en-US" altLang="zh-CN" sz="2400" dirty="0"/>
              <a:t>87</a:t>
            </a:r>
            <a:r>
              <a:rPr lang="zh-CN" altLang="en-US" sz="2400" dirty="0"/>
              <a:t>亿元、</a:t>
            </a:r>
            <a:r>
              <a:rPr lang="en-US" altLang="zh-CN" sz="2400" dirty="0"/>
              <a:t>75</a:t>
            </a:r>
            <a:r>
              <a:rPr lang="zh-CN" altLang="en-US" sz="2400" dirty="0"/>
              <a:t>亿元，增长至</a:t>
            </a:r>
            <a:r>
              <a:rPr lang="en-US" altLang="zh-CN" sz="2400" dirty="0"/>
              <a:t>2185</a:t>
            </a:r>
            <a:r>
              <a:rPr lang="zh-CN" altLang="en-US" sz="2400" dirty="0"/>
              <a:t>万家、</a:t>
            </a:r>
            <a:r>
              <a:rPr lang="en-US" altLang="zh-CN" sz="2400" dirty="0"/>
              <a:t>3801</a:t>
            </a:r>
            <a:r>
              <a:rPr lang="zh-CN" altLang="en-US" sz="2400" dirty="0"/>
              <a:t>万人、</a:t>
            </a:r>
            <a:r>
              <a:rPr lang="en-US" altLang="zh-CN" sz="2400" dirty="0"/>
              <a:t>32386</a:t>
            </a:r>
            <a:r>
              <a:rPr lang="zh-CN" altLang="en-US" sz="2400" dirty="0"/>
              <a:t>亿元</a:t>
            </a:r>
            <a:r>
              <a:rPr lang="zh-CN" altLang="en-US" sz="2400" dirty="0">
                <a:solidFill>
                  <a:srgbClr val="FF0000"/>
                </a:solidFill>
              </a:rPr>
              <a:t>（占当年</a:t>
            </a:r>
            <a:r>
              <a:rPr lang="en-US" altLang="zh-CN" sz="2400" dirty="0">
                <a:solidFill>
                  <a:srgbClr val="FF0000"/>
                </a:solidFill>
              </a:rPr>
              <a:t>GDP</a:t>
            </a:r>
            <a:r>
              <a:rPr lang="zh-CN" altLang="en-US" sz="2400" dirty="0">
                <a:solidFill>
                  <a:srgbClr val="FF0000"/>
                </a:solidFill>
              </a:rPr>
              <a:t>的</a:t>
            </a:r>
            <a:r>
              <a:rPr lang="en-US" altLang="zh-CN" sz="2400" dirty="0">
                <a:solidFill>
                  <a:srgbClr val="FF0000"/>
                </a:solidFill>
              </a:rPr>
              <a:t>26%</a:t>
            </a:r>
            <a:r>
              <a:rPr lang="zh-CN" altLang="en-US" sz="2400" dirty="0">
                <a:solidFill>
                  <a:srgbClr val="FF0000"/>
                </a:solidFill>
              </a:rPr>
              <a:t>）</a:t>
            </a:r>
            <a:r>
              <a:rPr lang="zh-CN" altLang="en-US" sz="2400" dirty="0"/>
              <a:t>、</a:t>
            </a:r>
            <a:r>
              <a:rPr lang="en-US" altLang="zh-CN" sz="2400" dirty="0"/>
              <a:t>8528</a:t>
            </a:r>
            <a:r>
              <a:rPr lang="zh-CN" altLang="en-US" sz="2400" dirty="0"/>
              <a:t>亿元、</a:t>
            </a:r>
            <a:r>
              <a:rPr lang="en-US" altLang="zh-CN" sz="2400" dirty="0"/>
              <a:t>6111</a:t>
            </a:r>
            <a:r>
              <a:rPr lang="zh-CN" altLang="en-US" sz="2400" dirty="0"/>
              <a:t>亿元；</a:t>
            </a:r>
            <a:endParaRPr lang="en-US" altLang="zh-CN" sz="2400" dirty="0"/>
          </a:p>
          <a:p>
            <a:r>
              <a:rPr lang="zh-CN" altLang="en-US" sz="2400" dirty="0"/>
              <a:t>这</a:t>
            </a:r>
            <a:r>
              <a:rPr lang="en-US" altLang="zh-CN" sz="2400" dirty="0"/>
              <a:t>25</a:t>
            </a:r>
            <a:r>
              <a:rPr lang="zh-CN" altLang="en-US" sz="2400" dirty="0"/>
              <a:t>年内源工业化的体制条件：一是沿海地带因备战需求，未部署和发展国有企业；二是计划管理体制不如内地成熟、有经验；三是当时全国国家部委尚未出台土地计划与行政管理的规章</a:t>
            </a:r>
            <a:r>
              <a:rPr lang="zh-CN" altLang="en-US" sz="2400" dirty="0"/>
              <a:t>制度，地方也缺乏相关的管理经验；四是当时土地无偿划拨，还没有大规模有偿出让，地方政府没有太强烈的财政利益。</a:t>
            </a:r>
            <a:endParaRPr lang="zh-CN" alt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77545" y="609600"/>
            <a:ext cx="8874760" cy="581025"/>
          </a:xfrm>
        </p:spPr>
        <p:txBody>
          <a:bodyPr>
            <a:normAutofit fontScale="90000"/>
          </a:bodyPr>
          <a:lstStyle/>
          <a:p>
            <a:r>
              <a:rPr lang="en-US" altLang="zh-CN" b="1" dirty="0">
                <a:solidFill>
                  <a:srgbClr val="00B050"/>
                </a:solidFill>
              </a:rPr>
              <a:t>21</a:t>
            </a:r>
            <a:r>
              <a:rPr lang="zh-CN" altLang="en-US" b="1" dirty="0">
                <a:solidFill>
                  <a:srgbClr val="00B050"/>
                </a:solidFill>
              </a:rPr>
              <a:t>世纪以来工业化外源推动兴盛、内源发展势弱</a:t>
            </a:r>
            <a:endParaRPr lang="zh-CN" altLang="en-US" b="1" dirty="0">
              <a:solidFill>
                <a:srgbClr val="00B050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77334" y="1276351"/>
            <a:ext cx="8596668" cy="4765012"/>
          </a:xfrm>
        </p:spPr>
        <p:txBody>
          <a:bodyPr>
            <a:normAutofit lnSpcReduction="20000"/>
          </a:bodyPr>
          <a:lstStyle/>
          <a:p>
            <a:r>
              <a:rPr lang="zh-CN" altLang="en-US" sz="2400" dirty="0"/>
              <a:t>进入</a:t>
            </a:r>
            <a:r>
              <a:rPr lang="en-US" altLang="zh-CN" sz="2400" dirty="0"/>
              <a:t>21</a:t>
            </a:r>
            <a:r>
              <a:rPr lang="zh-CN" altLang="en-US" sz="2400" dirty="0"/>
              <a:t>世纪后，政府对全国乡镇企业从几个方面开始了整治：空气、水和固体垃圾污染，生产和食品安全，乱占乱建、产品质量、促大放小和压缩产能等五个方面的整治；</a:t>
            </a:r>
            <a:endParaRPr lang="en-US" altLang="zh-CN" sz="2400" dirty="0"/>
          </a:p>
          <a:p>
            <a:r>
              <a:rPr lang="zh-CN" altLang="en-US" sz="2400" dirty="0"/>
              <a:t>整治的方式：政策多变、不讲诚信，一家问题、全部整顿；行行扩大、层</a:t>
            </a:r>
            <a:r>
              <a:rPr lang="zh-CN" altLang="en-US" sz="2400" dirty="0"/>
              <a:t>层加码，产权淡漠、违法行政，强制拆除、不予补偿；</a:t>
            </a:r>
            <a:endParaRPr lang="en-US" altLang="zh-CN" sz="2400" dirty="0"/>
          </a:p>
          <a:p>
            <a:r>
              <a:rPr lang="zh-CN" altLang="en-US" sz="2400" dirty="0"/>
              <a:t>整治的动机，除了解决上述问题以外，一是城市和工业发展与农村、集镇、城镇和城郊内源发展争地；二是农村城郊土地，地方政府征用出让可以获得土地出让金财政利益，因此，资源农业规划建设等部门，对农民用地管制越来越严格，防止地方政府的土地财源流失；</a:t>
            </a:r>
            <a:endParaRPr lang="en-US" altLang="zh-CN" sz="2400" dirty="0"/>
          </a:p>
          <a:p>
            <a:r>
              <a:rPr lang="zh-CN" altLang="en-US" sz="2400" dirty="0"/>
              <a:t>总体上，城乡土地使用和农村住宅建设方面，计划行政管理越来越细致和严苛，农民基本上失去了以地为本的发展权。</a:t>
            </a:r>
            <a:endParaRPr lang="en-US" altLang="zh-CN" sz="2400" dirty="0"/>
          </a:p>
          <a:p>
            <a:endParaRPr lang="en-US" altLang="zh-CN" sz="2400" dirty="0"/>
          </a:p>
          <a:p>
            <a:endParaRPr lang="zh-CN" alt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62000"/>
          </a:xfrm>
        </p:spPr>
        <p:txBody>
          <a:bodyPr>
            <a:normAutofit/>
          </a:bodyPr>
          <a:lstStyle/>
          <a:p>
            <a:r>
              <a:rPr lang="zh-CN" altLang="en-US" sz="3200" b="1" dirty="0">
                <a:solidFill>
                  <a:srgbClr val="00B050"/>
                </a:solidFill>
              </a:rPr>
              <a:t>外汇式工业化农业损失的收入和消费</a:t>
            </a:r>
            <a:endParaRPr lang="zh-CN" altLang="en-US" sz="3200" b="1" dirty="0">
              <a:solidFill>
                <a:srgbClr val="00B050"/>
              </a:solidFill>
            </a:endParaRPr>
          </a:p>
        </p:txBody>
      </p:sp>
      <p:graphicFrame>
        <p:nvGraphicFramePr>
          <p:cNvPr id="4" name="图表 3"/>
          <p:cNvGraphicFramePr/>
          <p:nvPr/>
        </p:nvGraphicFramePr>
        <p:xfrm>
          <a:off x="677334" y="1504950"/>
          <a:ext cx="8596668" cy="3848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77334" y="390525"/>
            <a:ext cx="8596668" cy="533400"/>
          </a:xfrm>
        </p:spPr>
        <p:txBody>
          <a:bodyPr>
            <a:normAutofit fontScale="90000"/>
          </a:bodyPr>
          <a:lstStyle/>
          <a:p>
            <a:r>
              <a:rPr lang="zh-CN" altLang="en-US" b="1" dirty="0">
                <a:solidFill>
                  <a:srgbClr val="00B050"/>
                </a:solidFill>
              </a:rPr>
              <a:t>工业化道路处在转型期</a:t>
            </a:r>
            <a:endParaRPr lang="zh-CN" altLang="en-US" b="1" dirty="0">
              <a:solidFill>
                <a:srgbClr val="00B050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77334" y="1228725"/>
            <a:ext cx="8596668" cy="4584037"/>
          </a:xfrm>
        </p:spPr>
        <p:txBody>
          <a:bodyPr>
            <a:normAutofit fontScale="85000"/>
          </a:bodyPr>
          <a:lstStyle/>
          <a:p>
            <a:r>
              <a:rPr lang="zh-CN" altLang="en-US" sz="2400" dirty="0"/>
              <a:t>今年的城市发展会议：促进大中小城市和小城镇协调发展，促进城乡融合发展；</a:t>
            </a:r>
            <a:endParaRPr lang="en-US" altLang="zh-CN" sz="2400" dirty="0"/>
          </a:p>
          <a:p>
            <a:r>
              <a:rPr lang="zh-CN" altLang="en-US" sz="2400" dirty="0"/>
              <a:t>高质量开展城市更新，不再扩大扩张少占农村城郊土地，控制外源式发展；</a:t>
            </a:r>
            <a:endParaRPr lang="en-US" altLang="zh-CN" sz="2400" dirty="0"/>
          </a:p>
          <a:p>
            <a:r>
              <a:rPr lang="zh-CN" altLang="en-US" sz="2400" dirty="0"/>
              <a:t>要素市场化配置改革，特别是农村土地改革，集体经营性土地直接入市；</a:t>
            </a:r>
            <a:endParaRPr lang="en-US" altLang="zh-CN" sz="2400" dirty="0"/>
          </a:p>
          <a:p>
            <a:r>
              <a:rPr lang="zh-CN" altLang="en-US" sz="2400" dirty="0"/>
              <a:t>鼓励农村农民创业、兼业和就业，并给农民更多的财产性收入；</a:t>
            </a:r>
            <a:endParaRPr lang="en-US" altLang="zh-CN" sz="2400" dirty="0"/>
          </a:p>
          <a:p>
            <a:r>
              <a:rPr lang="zh-CN" altLang="en-US" sz="2400" dirty="0"/>
              <a:t>大力度改革土地的计划和行政管理体制，土地由竞争性市场公平交易配置，给乡村和城郊居民以农村的土地发展权，盘活闲置浪费低利用土地资源，促进内源式工业化，发展更多的制造业大中小微企业；</a:t>
            </a:r>
            <a:endParaRPr lang="en-US" altLang="zh-CN" sz="2400" dirty="0"/>
          </a:p>
          <a:p>
            <a:r>
              <a:rPr lang="zh-CN" altLang="en-US" sz="2400" dirty="0"/>
              <a:t>发展实体经济，增加农民收入，增强居民对一般、家居、耐用、汽车和高品质住宅居住等消费能力；</a:t>
            </a:r>
            <a:endParaRPr lang="en-US" altLang="zh-CN" sz="2400" dirty="0"/>
          </a:p>
          <a:p>
            <a:r>
              <a:rPr lang="zh-CN" altLang="en-US" sz="2400" dirty="0"/>
              <a:t>发展民营企业，防止过度服务业化，做强制造业。</a:t>
            </a:r>
            <a:endParaRPr lang="en-US" altLang="zh-CN" sz="2400" dirty="0"/>
          </a:p>
          <a:p>
            <a:endParaRPr lang="zh-CN" alt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22668" y="0"/>
            <a:ext cx="7519307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平面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0</TotalTime>
  <Words>2567</Words>
  <Application>WPS 演示</Application>
  <PresentationFormat>宽屏</PresentationFormat>
  <Paragraphs>79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5" baseType="lpstr">
      <vt:lpstr>Arial</vt:lpstr>
      <vt:lpstr>宋体</vt:lpstr>
      <vt:lpstr>Wingdings</vt:lpstr>
      <vt:lpstr>Wingdings 3</vt:lpstr>
      <vt:lpstr>Arial</vt:lpstr>
      <vt:lpstr>方正姚体</vt:lpstr>
      <vt:lpstr>Trebuchet MS</vt:lpstr>
      <vt:lpstr>华文新魏</vt:lpstr>
      <vt:lpstr>微软雅黑</vt:lpstr>
      <vt:lpstr>Arial Unicode MS</vt:lpstr>
      <vt:lpstr>Calibri</vt:lpstr>
      <vt:lpstr>等线</vt:lpstr>
      <vt:lpstr>平面</vt:lpstr>
      <vt:lpstr>新型工业化：从外 源式扩张向内源式发展转变</vt:lpstr>
      <vt:lpstr>不同地区和国家工业化道路的区别</vt:lpstr>
      <vt:lpstr>中国1978年前走了一条外源式的工业化道路</vt:lpstr>
      <vt:lpstr>什么是内源式工业化道路</vt:lpstr>
      <vt:lpstr>整个工业化内源发展的进程</vt:lpstr>
      <vt:lpstr>浙江是内源式工业化的典范</vt:lpstr>
      <vt:lpstr>内外源式工业化的特点</vt:lpstr>
      <vt:lpstr>市场化推动了二十五年的内源工业化进程</vt:lpstr>
      <vt:lpstr>21世纪以来工业化外源推动兴盛内源发展势弱</vt:lpstr>
      <vt:lpstr>外汇式工业化农业损失的收入和消费</vt:lpstr>
      <vt:lpstr>工业化道路处在转型期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scl</cp:lastModifiedBy>
  <cp:revision>27</cp:revision>
  <dcterms:created xsi:type="dcterms:W3CDTF">2025-05-28T02:45:00Z</dcterms:created>
  <dcterms:modified xsi:type="dcterms:W3CDTF">2025-09-16T04:01:10Z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AFC4AAF8A09A48CFA1CE7659C2A5D9CE_12</vt:lpwstr>
  </property>
  <property fmtid="{D5CDD505-2E9C-101B-9397-08002B2CF9AE}" pid="3" name="KSOProductBuildVer">
    <vt:lpwstr>2052-12.1.0.21915</vt:lpwstr>
  </property>
</Properties>
</file>